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2"/>
  </p:handoutMasterIdLst>
  <p:sldIdLst>
    <p:sldId id="256" r:id="rId2"/>
    <p:sldId id="275" r:id="rId3"/>
    <p:sldId id="265" r:id="rId4"/>
    <p:sldId id="267" r:id="rId5"/>
    <p:sldId id="271" r:id="rId6"/>
    <p:sldId id="272" r:id="rId7"/>
    <p:sldId id="270" r:id="rId8"/>
    <p:sldId id="273" r:id="rId9"/>
    <p:sldId id="266" r:id="rId10"/>
    <p:sldId id="264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802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6"/>
  <c:chart>
    <c:title>
      <c:tx>
        <c:rich>
          <a:bodyPr/>
          <a:lstStyle/>
          <a:p>
            <a:pPr>
              <a:defRPr/>
            </a:pPr>
            <a:r>
              <a:rPr lang="en-US"/>
              <a:t>Broj s</a:t>
            </a:r>
            <a:r>
              <a:rPr lang="sr-Latn-CS"/>
              <a:t>lučajeva po oblastima u 2010. godini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5.6633250704773014E-2"/>
          <c:y val="0.11420552929840572"/>
          <c:w val="0.89661137843880745"/>
          <c:h val="0.65543465556391078"/>
        </c:manualLayout>
      </c:layout>
      <c:barChart>
        <c:barDir val="col"/>
        <c:grouping val="clustered"/>
        <c:ser>
          <c:idx val="0"/>
          <c:order val="0"/>
          <c:tx>
            <c:v>Broj slučajeva</c:v>
          </c:tx>
          <c:dLbls>
            <c:showVal val="1"/>
          </c:dLbls>
          <c:cat>
            <c:strRef>
              <c:f>Sheet2!$B$3:$B$12</c:f>
              <c:strCache>
                <c:ptCount val="10"/>
                <c:pt idx="0">
                  <c:v>Javne nabavke</c:v>
                </c:pt>
                <c:pt idx="1">
                  <c:v>Pravosuđe</c:v>
                </c:pt>
                <c:pt idx="2">
                  <c:v>Zdravstvo</c:v>
                </c:pt>
                <c:pt idx="3">
                  <c:v>Obrazovanje</c:v>
                </c:pt>
                <c:pt idx="4">
                  <c:v>Policija</c:v>
                </c:pt>
                <c:pt idx="5">
                  <c:v>Inspekcije/Dozvole</c:v>
                </c:pt>
                <c:pt idx="6">
                  <c:v>Vlasnička prava</c:v>
                </c:pt>
                <c:pt idx="7">
                  <c:v>Političke partije</c:v>
                </c:pt>
                <c:pt idx="8">
                  <c:v>Porezi/Finansije</c:v>
                </c:pt>
                <c:pt idx="9">
                  <c:v>Carina</c:v>
                </c:pt>
              </c:strCache>
            </c:strRef>
          </c:cat>
          <c:val>
            <c:numRef>
              <c:f>Sheet2!$C$3:$C$12</c:f>
              <c:numCache>
                <c:formatCode>General</c:formatCode>
                <c:ptCount val="10"/>
                <c:pt idx="0">
                  <c:v>99</c:v>
                </c:pt>
                <c:pt idx="1">
                  <c:v>47</c:v>
                </c:pt>
                <c:pt idx="2">
                  <c:v>38</c:v>
                </c:pt>
                <c:pt idx="3">
                  <c:v>27</c:v>
                </c:pt>
                <c:pt idx="4">
                  <c:v>22</c:v>
                </c:pt>
                <c:pt idx="5">
                  <c:v>20</c:v>
                </c:pt>
                <c:pt idx="6">
                  <c:v>18</c:v>
                </c:pt>
                <c:pt idx="7">
                  <c:v>17</c:v>
                </c:pt>
                <c:pt idx="8">
                  <c:v>17</c:v>
                </c:pt>
                <c:pt idx="9">
                  <c:v>4</c:v>
                </c:pt>
              </c:numCache>
            </c:numRef>
          </c:val>
        </c:ser>
        <c:axId val="51850624"/>
        <c:axId val="51965312"/>
      </c:barChart>
      <c:catAx>
        <c:axId val="51850624"/>
        <c:scaling>
          <c:orientation val="minMax"/>
        </c:scaling>
        <c:axPos val="b"/>
        <c:tickLblPos val="nextTo"/>
        <c:crossAx val="51965312"/>
        <c:crosses val="autoZero"/>
        <c:auto val="1"/>
        <c:lblAlgn val="ctr"/>
        <c:lblOffset val="100"/>
      </c:catAx>
      <c:valAx>
        <c:axId val="51965312"/>
        <c:scaling>
          <c:orientation val="minMax"/>
        </c:scaling>
        <c:axPos val="l"/>
        <c:majorGridlines/>
        <c:numFmt formatCode="General" sourceLinked="1"/>
        <c:tickLblPos val="nextTo"/>
        <c:crossAx val="5185062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chart>
    <c:view3D>
      <c:rotX val="75"/>
      <c:perspective val="30"/>
    </c:view3D>
    <c:plotArea>
      <c:layout>
        <c:manualLayout>
          <c:layoutTarget val="inner"/>
          <c:xMode val="edge"/>
          <c:yMode val="edge"/>
          <c:x val="3.6939826966073786E-4"/>
          <c:y val="8.2142076724887061E-2"/>
          <c:w val="0.71042006901915034"/>
          <c:h val="0.90663379263153565"/>
        </c:manualLayout>
      </c:layout>
      <c:pie3DChart>
        <c:varyColors val="1"/>
        <c:ser>
          <c:idx val="0"/>
          <c:order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12.8%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10.3%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7.3%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5.4%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5%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4.6%</a:t>
                    </a:r>
                    <a:endParaRPr lang="en-US"/>
                  </a:p>
                </c:rich>
              </c:tx>
              <c:showVal val="1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4.6%</a:t>
                    </a:r>
                    <a:endParaRPr lang="en-US" dirty="0"/>
                  </a:p>
                </c:rich>
              </c:tx>
              <c:showVal val="1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mtClean="0"/>
                      <a:t>1.1%</a:t>
                    </a:r>
                    <a:endParaRPr lang="en-US" dirty="0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Sheet3!$B$3:$B$12</c:f>
              <c:strCache>
                <c:ptCount val="10"/>
                <c:pt idx="0">
                  <c:v>Javne nabavke</c:v>
                </c:pt>
                <c:pt idx="1">
                  <c:v>Pravosuđe</c:v>
                </c:pt>
                <c:pt idx="2">
                  <c:v>Zdravstvo</c:v>
                </c:pt>
                <c:pt idx="3">
                  <c:v>Obrazovanje</c:v>
                </c:pt>
                <c:pt idx="4">
                  <c:v>Policija</c:v>
                </c:pt>
                <c:pt idx="5">
                  <c:v>Inspekcije/Dozvole</c:v>
                </c:pt>
                <c:pt idx="6">
                  <c:v>Vlasnička prava</c:v>
                </c:pt>
                <c:pt idx="7">
                  <c:v>Političke partije</c:v>
                </c:pt>
                <c:pt idx="8">
                  <c:v>Porezi/Finansije</c:v>
                </c:pt>
                <c:pt idx="9">
                  <c:v>Carina</c:v>
                </c:pt>
              </c:strCache>
            </c:strRef>
          </c:cat>
          <c:val>
            <c:numRef>
              <c:f>Sheet3!$C$3:$C$12</c:f>
              <c:numCache>
                <c:formatCode>0.00%</c:formatCode>
                <c:ptCount val="10"/>
                <c:pt idx="0" formatCode="0%">
                  <c:v>0.27</c:v>
                </c:pt>
                <c:pt idx="1">
                  <c:v>0.128</c:v>
                </c:pt>
                <c:pt idx="2">
                  <c:v>0.10299999999999998</c:v>
                </c:pt>
                <c:pt idx="3">
                  <c:v>7.3000000000000009E-2</c:v>
                </c:pt>
                <c:pt idx="4" formatCode="0%">
                  <c:v>6.0000000000000032E-2</c:v>
                </c:pt>
                <c:pt idx="5">
                  <c:v>5.3999999999999999E-2</c:v>
                </c:pt>
                <c:pt idx="6">
                  <c:v>0.05</c:v>
                </c:pt>
                <c:pt idx="7">
                  <c:v>4.5999999999999999E-2</c:v>
                </c:pt>
                <c:pt idx="8">
                  <c:v>4.5999999999999999E-2</c:v>
                </c:pt>
                <c:pt idx="9">
                  <c:v>1.1000000000000022E-2</c:v>
                </c:pt>
              </c:numCache>
            </c:numRef>
          </c:val>
        </c:ser>
      </c:pie3DChart>
      <c:spPr>
        <a:noFill/>
      </c:spPr>
    </c:plotArea>
    <c:legend>
      <c:legendPos val="r"/>
      <c:layout/>
      <c:txPr>
        <a:bodyPr/>
        <a:lstStyle/>
        <a:p>
          <a:pPr>
            <a:defRPr baseline="0">
              <a:solidFill>
                <a:schemeClr val="accent1"/>
              </a:solidFill>
            </a:defRPr>
          </a:pPr>
          <a:endParaRPr lang="en-US"/>
        </a:p>
      </c:txPr>
    </c:legend>
    <c:plotVisOnly val="1"/>
  </c:chart>
  <c:spPr>
    <a:noFill/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4"/>
  <c:chart>
    <c:view3D>
      <c:rAngAx val="1"/>
    </c:view3D>
    <c:plotArea>
      <c:layout>
        <c:manualLayout>
          <c:layoutTarget val="inner"/>
          <c:xMode val="edge"/>
          <c:yMode val="edge"/>
          <c:x val="0.1052831243316809"/>
          <c:y val="4.3072601344730461E-2"/>
          <c:w val="0.78339117332555663"/>
          <c:h val="0.54376913819224759"/>
        </c:manualLayout>
      </c:layout>
      <c:bar3DChart>
        <c:barDir val="col"/>
        <c:grouping val="clustered"/>
        <c:ser>
          <c:idx val="0"/>
          <c:order val="0"/>
          <c:tx>
            <c:v>2009</c:v>
          </c:tx>
          <c:cat>
            <c:strRef>
              <c:f>Sheet1!$B$3:$B$12</c:f>
              <c:strCache>
                <c:ptCount val="10"/>
                <c:pt idx="0">
                  <c:v>Javne nabavke</c:v>
                </c:pt>
                <c:pt idx="1">
                  <c:v>Pravosuđe</c:v>
                </c:pt>
                <c:pt idx="2">
                  <c:v>Zdravstvo</c:v>
                </c:pt>
                <c:pt idx="3">
                  <c:v>Obrazovanje</c:v>
                </c:pt>
                <c:pt idx="4">
                  <c:v>Policija</c:v>
                </c:pt>
                <c:pt idx="5">
                  <c:v>Inspekcije/Dozvole</c:v>
                </c:pt>
                <c:pt idx="6">
                  <c:v>Političke partije</c:v>
                </c:pt>
                <c:pt idx="7">
                  <c:v>Vlasnička prava</c:v>
                </c:pt>
                <c:pt idx="8">
                  <c:v>Porezi/finansije</c:v>
                </c:pt>
                <c:pt idx="9">
                  <c:v>Carina</c:v>
                </c:pt>
              </c:strCache>
            </c:strRef>
          </c:cat>
          <c:val>
            <c:numRef>
              <c:f>Sheet1!$D$3:$D$12</c:f>
              <c:numCache>
                <c:formatCode>General</c:formatCode>
                <c:ptCount val="10"/>
                <c:pt idx="0">
                  <c:v>46</c:v>
                </c:pt>
                <c:pt idx="1">
                  <c:v>46</c:v>
                </c:pt>
                <c:pt idx="2">
                  <c:v>19</c:v>
                </c:pt>
                <c:pt idx="3">
                  <c:v>24</c:v>
                </c:pt>
                <c:pt idx="4">
                  <c:v>14</c:v>
                </c:pt>
                <c:pt idx="5">
                  <c:v>16</c:v>
                </c:pt>
                <c:pt idx="6">
                  <c:v>14</c:v>
                </c:pt>
                <c:pt idx="7">
                  <c:v>9</c:v>
                </c:pt>
                <c:pt idx="8">
                  <c:v>18</c:v>
                </c:pt>
                <c:pt idx="9">
                  <c:v>8</c:v>
                </c:pt>
              </c:numCache>
            </c:numRef>
          </c:val>
        </c:ser>
        <c:ser>
          <c:idx val="1"/>
          <c:order val="1"/>
          <c:tx>
            <c:v>2010</c:v>
          </c:tx>
          <c:cat>
            <c:strRef>
              <c:f>Sheet1!$B$3:$B$12</c:f>
              <c:strCache>
                <c:ptCount val="10"/>
                <c:pt idx="0">
                  <c:v>Javne nabavke</c:v>
                </c:pt>
                <c:pt idx="1">
                  <c:v>Pravosuđe</c:v>
                </c:pt>
                <c:pt idx="2">
                  <c:v>Zdravstvo</c:v>
                </c:pt>
                <c:pt idx="3">
                  <c:v>Obrazovanje</c:v>
                </c:pt>
                <c:pt idx="4">
                  <c:v>Policija</c:v>
                </c:pt>
                <c:pt idx="5">
                  <c:v>Inspekcije/Dozvole</c:v>
                </c:pt>
                <c:pt idx="6">
                  <c:v>Političke partije</c:v>
                </c:pt>
                <c:pt idx="7">
                  <c:v>Vlasnička prava</c:v>
                </c:pt>
                <c:pt idx="8">
                  <c:v>Porezi/finansije</c:v>
                </c:pt>
                <c:pt idx="9">
                  <c:v>Carina</c:v>
                </c:pt>
              </c:strCache>
            </c:strRef>
          </c:cat>
          <c:val>
            <c:numRef>
              <c:f>Sheet1!$C$3:$C$12</c:f>
              <c:numCache>
                <c:formatCode>General</c:formatCode>
                <c:ptCount val="10"/>
                <c:pt idx="0">
                  <c:v>99</c:v>
                </c:pt>
                <c:pt idx="1">
                  <c:v>47</c:v>
                </c:pt>
                <c:pt idx="2">
                  <c:v>38</c:v>
                </c:pt>
                <c:pt idx="3">
                  <c:v>27</c:v>
                </c:pt>
                <c:pt idx="4">
                  <c:v>22</c:v>
                </c:pt>
                <c:pt idx="5">
                  <c:v>20</c:v>
                </c:pt>
                <c:pt idx="6">
                  <c:v>17</c:v>
                </c:pt>
                <c:pt idx="7">
                  <c:v>18</c:v>
                </c:pt>
                <c:pt idx="8">
                  <c:v>17</c:v>
                </c:pt>
                <c:pt idx="9">
                  <c:v>4</c:v>
                </c:pt>
              </c:numCache>
            </c:numRef>
          </c:val>
        </c:ser>
        <c:shape val="box"/>
        <c:axId val="41872768"/>
        <c:axId val="41874560"/>
        <c:axId val="0"/>
      </c:bar3DChart>
      <c:catAx>
        <c:axId val="41872768"/>
        <c:scaling>
          <c:orientation val="minMax"/>
        </c:scaling>
        <c:axPos val="b"/>
        <c:tickLblPos val="nextTo"/>
        <c:crossAx val="41874560"/>
        <c:crosses val="autoZero"/>
        <c:auto val="1"/>
        <c:lblAlgn val="ctr"/>
        <c:lblOffset val="100"/>
      </c:catAx>
      <c:valAx>
        <c:axId val="41874560"/>
        <c:scaling>
          <c:orientation val="minMax"/>
        </c:scaling>
        <c:axPos val="l"/>
        <c:majorGridlines/>
        <c:numFmt formatCode="General" sourceLinked="1"/>
        <c:tickLblPos val="nextTo"/>
        <c:crossAx val="4187276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375AEAB-680C-4D32-BB06-C1B04C1DEB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pic>
        <p:nvPicPr>
          <p:cNvPr id="68" name="Picture 71" descr="ts-logo-izbo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477000" y="6454775"/>
            <a:ext cx="1981200" cy="4032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3385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85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14A90-FCF9-4F00-B4A9-0DBBB2C537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4BAAD-8CC9-46A7-9202-457D4F0966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230B0-2E17-4FC9-A6FA-416AFC7B50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B8353-6E79-4122-885B-D5DE31236B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B6E0A-E03C-4B03-8AF6-7892B859C8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5F7921-49C6-4E90-B10C-CC3CA6E15D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408DF-C1DD-4E71-A783-1340FC8DC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FF0E8-564A-4F7C-A077-DFE6D88DED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BE2E-B9D2-4FD8-963F-30D1FBCB6C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72BE5-C5BC-43EB-AC18-D5753FB878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D9B09-F3F0-495D-AFB5-BECAD1D6CA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32772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59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2774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75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76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77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78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79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80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81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82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83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84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60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2786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87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88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89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90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91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92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93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94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95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96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97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98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99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00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01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02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03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61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2805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06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07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08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09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10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11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12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13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14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15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16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17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18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19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20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21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62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32823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24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25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26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27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28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29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2070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32831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2832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2833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2834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32835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2836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2837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838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839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3425BBE0-D692-49FB-AD63-DFEE69868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7" name="Picture 72" descr="ts-logo-izbor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477000" y="6454775"/>
            <a:ext cx="1981200" cy="4032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768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ts@transparentnost.org.r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sz="3600" dirty="0" smtClean="0"/>
              <a:t>Antikorupcijsko pravno savetovalište – ALAC (Anti Corruption Legal Advice Center)</a:t>
            </a:r>
            <a:endParaRPr lang="en-US" sz="36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4958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sr-Latn-CS" dirty="0" smtClean="0"/>
              <a:t>28. Januar 2011. Beograd</a:t>
            </a: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Latn-CS" dirty="0" smtClean="0"/>
              <a:t>Antikorupcijsko pravno savetovalište ALAC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r-Latn-CS" sz="2800" dirty="0" smtClean="0"/>
              <a:t>Besplatna pravna pomoć</a:t>
            </a:r>
          </a:p>
          <a:p>
            <a:pPr>
              <a:defRPr/>
            </a:pPr>
            <a:r>
              <a:rPr lang="sr-Latn-CS" sz="2800" dirty="0" smtClean="0"/>
              <a:t>P</a:t>
            </a:r>
            <a:r>
              <a:rPr lang="vi-VN" sz="2800" dirty="0" smtClean="0"/>
              <a:t>oseban telefonski broj </a:t>
            </a:r>
            <a:r>
              <a:rPr lang="vi-VN" sz="2800" b="1" dirty="0" smtClean="0"/>
              <a:t>0800 - 081 - 081</a:t>
            </a:r>
            <a:r>
              <a:rPr lang="vi-VN" sz="2800" dirty="0" smtClean="0"/>
              <a:t>, radnim danima od </a:t>
            </a:r>
            <a:r>
              <a:rPr lang="sr-Latn-CS" sz="2800" dirty="0" smtClean="0"/>
              <a:t>9</a:t>
            </a:r>
            <a:r>
              <a:rPr lang="vi-VN" sz="2800" dirty="0" smtClean="0"/>
              <a:t> do 15 časova </a:t>
            </a:r>
            <a:endParaRPr lang="sr-Latn-CS" sz="2800" dirty="0" smtClean="0"/>
          </a:p>
          <a:p>
            <a:pPr>
              <a:defRPr/>
            </a:pPr>
            <a:r>
              <a:rPr lang="vi-VN" sz="2800" dirty="0" smtClean="0"/>
              <a:t>Pozivi na ovaj broj su mogući sa svih brojeva fiksne telefonije iz Srbije</a:t>
            </a:r>
            <a:r>
              <a:rPr lang="sr-Latn-CS" sz="2800" dirty="0" smtClean="0"/>
              <a:t>, p</a:t>
            </a:r>
            <a:r>
              <a:rPr lang="vi-VN" sz="2800" dirty="0" smtClean="0"/>
              <a:t>otpuno su </a:t>
            </a:r>
            <a:r>
              <a:rPr lang="vi-VN" sz="2800" b="1" i="1" dirty="0" smtClean="0"/>
              <a:t>besplatni</a:t>
            </a:r>
            <a:r>
              <a:rPr lang="vi-VN" sz="2800" b="1" dirty="0" smtClean="0"/>
              <a:t> </a:t>
            </a:r>
            <a:r>
              <a:rPr lang="vi-VN" sz="2800" dirty="0" smtClean="0"/>
              <a:t>za građane</a:t>
            </a:r>
            <a:r>
              <a:rPr lang="sr-Latn-CS" sz="2800" dirty="0" smtClean="0"/>
              <a:t> </a:t>
            </a:r>
          </a:p>
          <a:p>
            <a:pPr>
              <a:defRPr/>
            </a:pPr>
            <a:r>
              <a:rPr lang="sr-Latn-CS" sz="2800" dirty="0" smtClean="0"/>
              <a:t>Mejlom: </a:t>
            </a:r>
            <a:r>
              <a:rPr lang="sr-Latn-CS" sz="2800" dirty="0" smtClean="0">
                <a:hlinkClick r:id="rId2"/>
              </a:rPr>
              <a:t>ts@transparentnost.org.rs</a:t>
            </a:r>
            <a:endParaRPr lang="sr-Latn-CS" sz="2800" dirty="0" smtClean="0"/>
          </a:p>
          <a:p>
            <a:pPr>
              <a:defRPr/>
            </a:pPr>
            <a:r>
              <a:rPr lang="sr-Latn-CS" sz="2800" dirty="0" smtClean="0"/>
              <a:t>Faksom: 011/322-81-96</a:t>
            </a:r>
          </a:p>
          <a:p>
            <a:pPr>
              <a:defRPr/>
            </a:pPr>
            <a:r>
              <a:rPr lang="sr-Latn-CS" sz="2800" dirty="0" smtClean="0"/>
              <a:t>Poštom: Bul. Despota Stefana 36/1, Beograd</a:t>
            </a:r>
          </a:p>
          <a:p>
            <a:pPr>
              <a:buFont typeface="Wingdings" pitchFamily="2" charset="2"/>
              <a:buNone/>
              <a:defRPr/>
            </a:pPr>
            <a:endParaRPr lang="sr-Latn-C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Latn-CS" dirty="0" smtClean="0"/>
              <a:t>Antikorupcijsko pravno savetovalište- ALAC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sr-Latn-CS" sz="4000" dirty="0" smtClean="0"/>
          </a:p>
          <a:p>
            <a:pPr>
              <a:buFont typeface="Wingdings" pitchFamily="2" charset="2"/>
              <a:buNone/>
              <a:defRPr/>
            </a:pPr>
            <a:r>
              <a:rPr lang="sr-Latn-CS" sz="4000" dirty="0" smtClean="0"/>
              <a:t>  Broj pokrenutih slučajeva:</a:t>
            </a:r>
          </a:p>
          <a:p>
            <a:pPr>
              <a:defRPr/>
            </a:pPr>
            <a:r>
              <a:rPr lang="sr-Latn-CS" sz="4000" dirty="0" smtClean="0"/>
              <a:t>2008. godine- 259</a:t>
            </a:r>
          </a:p>
          <a:p>
            <a:pPr>
              <a:defRPr/>
            </a:pPr>
            <a:r>
              <a:rPr lang="sr-Latn-CS" sz="4000" dirty="0" smtClean="0"/>
              <a:t>2009. godine- 281</a:t>
            </a:r>
          </a:p>
          <a:p>
            <a:pPr>
              <a:defRPr/>
            </a:pPr>
            <a:r>
              <a:rPr lang="sr-Latn-CS" sz="4000" i="1" dirty="0" smtClean="0"/>
              <a:t>2010. godine- 378</a:t>
            </a:r>
          </a:p>
          <a:p>
            <a:pPr>
              <a:defRPr/>
            </a:pPr>
            <a:endParaRPr lang="sr-Latn-CS" sz="4000" i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Latn-CS" dirty="0" smtClean="0"/>
              <a:t>Antikorupcijsko pravno savetovalište- ALAC</a:t>
            </a:r>
            <a:endParaRPr lang="en-US" dirty="0"/>
          </a:p>
        </p:txBody>
      </p:sp>
      <p:graphicFrame>
        <p:nvGraphicFramePr>
          <p:cNvPr id="1026" name="Content Placeholder 2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00600"/>
        </p:xfrm>
        <a:graphic>
          <a:graphicData uri="http://schemas.openxmlformats.org/presentationml/2006/ole">
            <p:oleObj spid="_x0000_s1026" r:id="rId3" imgW="8230313" imgH="4797968" progId="Excel.Char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Latn-C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Antikorupcijsko pravno savetovalište- ALAC 2010. godina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sr-Latn-CS" dirty="0" smtClean="0"/>
              <a:t>   Karakteristike:</a:t>
            </a:r>
          </a:p>
          <a:p>
            <a:pPr>
              <a:defRPr/>
            </a:pPr>
            <a:r>
              <a:rPr lang="sr-Latn-CS" dirty="0" smtClean="0"/>
              <a:t>Oko 1600 poziva u 2010. godini</a:t>
            </a:r>
          </a:p>
          <a:p>
            <a:pPr>
              <a:defRPr/>
            </a:pPr>
            <a:r>
              <a:rPr lang="sr-Latn-CS" dirty="0" smtClean="0"/>
              <a:t>36,6% više slučajeva u  odnosu na 2009. godinu</a:t>
            </a:r>
          </a:p>
          <a:p>
            <a:pPr>
              <a:defRPr/>
            </a:pPr>
            <a:r>
              <a:rPr lang="sr-Latn-CS" dirty="0" smtClean="0"/>
              <a:t>30% više poziva i obraćanja savetovalištu u odnosu na prethodnu godinu</a:t>
            </a:r>
          </a:p>
          <a:p>
            <a:pPr>
              <a:defRPr/>
            </a:pPr>
            <a:r>
              <a:rPr lang="sr-Latn-CS" dirty="0" smtClean="0"/>
              <a:t>Oko 400 slučajeva iz prethodnih godina su i dalje otvoreni</a:t>
            </a:r>
          </a:p>
          <a:p>
            <a:pPr>
              <a:defRPr/>
            </a:pPr>
            <a:endParaRPr lang="sr-Latn-CS" dirty="0" smtClean="0"/>
          </a:p>
          <a:p>
            <a:pPr>
              <a:defRPr/>
            </a:pPr>
            <a:endParaRPr lang="en-US" dirty="0" smtClean="0">
              <a:effectLst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Latn-C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Antikorupcijsko pravno savetovalište- ALAC 2010. godina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Latn-C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Antikorupcijsko pravno savetovalište- ALAC 2010. godina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Latn-CS" sz="3600" dirty="0" smtClean="0"/>
              <a:t>Antikorupcijsko pravno savetovalište ALAC- poređenje po oblastima</a:t>
            </a:r>
            <a:endParaRPr lang="en-US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Latn-CS" dirty="0" smtClean="0"/>
              <a:t>Antikorupcijsko pravno savetovalište- ALAC 2010.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r-Latn-CS" sz="2800" dirty="0" smtClean="0"/>
              <a:t>U odnosu na 2009. godinu:</a:t>
            </a:r>
          </a:p>
          <a:p>
            <a:pPr>
              <a:buFontTx/>
              <a:buChar char="-"/>
              <a:defRPr/>
            </a:pPr>
            <a:r>
              <a:rPr lang="sr-Latn-CS" sz="2800" dirty="0" smtClean="0"/>
              <a:t>Povećanje broja slučajeva javnih nabavki za preko 100%, takođe dupliran broj slučajeva u zdravstvu i oblasti vlasničkih prava, </a:t>
            </a:r>
          </a:p>
          <a:p>
            <a:pPr>
              <a:buFontTx/>
              <a:buChar char="-"/>
              <a:defRPr/>
            </a:pPr>
            <a:r>
              <a:rPr lang="sr-Latn-CS" sz="2800" dirty="0" smtClean="0"/>
              <a:t>Povećanje broja slučajeva u oblasti policije za 38%, obrazovanja za 11% </a:t>
            </a:r>
          </a:p>
          <a:p>
            <a:pPr>
              <a:buFontTx/>
              <a:buChar char="-"/>
              <a:defRPr/>
            </a:pPr>
            <a:r>
              <a:rPr lang="sr-Latn-CS" sz="2800" dirty="0" smtClean="0"/>
              <a:t>Gotovo jednak broj slučajeva iz oblasti pravosuđa, poreza i finansija</a:t>
            </a:r>
          </a:p>
          <a:p>
            <a:pPr>
              <a:buFontTx/>
              <a:buChar char="-"/>
              <a:defRPr/>
            </a:pPr>
            <a:r>
              <a:rPr lang="sr-Latn-CS" sz="2800" dirty="0" smtClean="0"/>
              <a:t>Značajno smanjenje broja slučajeva iz oblasti </a:t>
            </a:r>
            <a:r>
              <a:rPr lang="sr-Latn-CS" sz="2800" smtClean="0"/>
              <a:t>carine </a:t>
            </a:r>
            <a:endParaRPr lang="sr-Latn-CS" sz="2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Latn-C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Antikorupcijsko pravno savetovalište- ALAC 2010.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sr-Latn-C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sr-Latn-C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Pravosuđe:</a:t>
            </a:r>
            <a:endParaRPr lang="sr-Latn-C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sr-Latn-C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2009- 18% od ukupnog broja</a:t>
            </a:r>
          </a:p>
          <a:p>
            <a:pPr>
              <a:defRPr/>
            </a:pPr>
            <a:r>
              <a:rPr lang="sr-Latn-C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2010- 12,8% od ukupnog broja</a:t>
            </a:r>
          </a:p>
          <a:p>
            <a:pPr>
              <a:defRPr/>
            </a:pPr>
            <a:r>
              <a:rPr lang="sr-Latn-C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 zabeležena slučaja u ovoj oblasti odnose se na probleme u </a:t>
            </a:r>
            <a:r>
              <a:rPr lang="sr-Latn-C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reformi pravosuđa </a:t>
            </a:r>
            <a:r>
              <a:rPr lang="sr-Latn-C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(oko 47%) </a:t>
            </a:r>
          </a:p>
          <a:p>
            <a:pPr>
              <a:defRPr/>
            </a:pPr>
            <a:r>
              <a:rPr lang="sr-Latn-C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Više od ukupnog broja pokrenutih slučajeva u nekim oblastima (inspekcije, porezi i finansije, političke stranke...)</a:t>
            </a:r>
          </a:p>
          <a:p>
            <a:pPr>
              <a:defRPr/>
            </a:pPr>
            <a:r>
              <a:rPr lang="sr-Latn-C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Slučajevi </a:t>
            </a:r>
            <a:r>
              <a:rPr lang="sr-Latn-C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reforme pravosuđa </a:t>
            </a:r>
            <a:r>
              <a:rPr lang="sr-Latn-C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čine 6% od ukupnog broja pokrenutih slučajeva u Antikorupcijskom savetovalištu u 2010.</a:t>
            </a:r>
          </a:p>
          <a:p>
            <a:pPr>
              <a:defRPr/>
            </a:pPr>
            <a:r>
              <a:rPr lang="sr-Latn-C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Najviše slučajeva koji su i dalje otvoreni je iz oblasti pravosuđa- 21%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ipp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ipp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1295</TotalTime>
  <Words>300</Words>
  <Application>Microsoft Office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Wingdings</vt:lpstr>
      <vt:lpstr>Calibri</vt:lpstr>
      <vt:lpstr>Ripple</vt:lpstr>
      <vt:lpstr>Microsoft Office Excel Chart</vt:lpstr>
      <vt:lpstr>Antikorupcijsko pravno savetovalište – ALAC (Anti Corruption Legal Advice Center)</vt:lpstr>
      <vt:lpstr>Antikorupcijsko pravno savetovalište- ALAC</vt:lpstr>
      <vt:lpstr>Antikorupcijsko pravno savetovalište- ALAC</vt:lpstr>
      <vt:lpstr>Antikorupcijsko pravno savetovalište- ALAC 2010. godina</vt:lpstr>
      <vt:lpstr>Antikorupcijsko pravno savetovalište- ALAC 2010. godina</vt:lpstr>
      <vt:lpstr>Antikorupcijsko pravno savetovalište- ALAC 2010. godina</vt:lpstr>
      <vt:lpstr>Antikorupcijsko pravno savetovalište ALAC- poređenje po oblastima</vt:lpstr>
      <vt:lpstr>Antikorupcijsko pravno savetovalište- ALAC 2010.</vt:lpstr>
      <vt:lpstr>Antikorupcijsko pravno savetovalište- ALAC 2010.</vt:lpstr>
      <vt:lpstr>Antikorupcijsko pravno savetovalište ALAC</vt:lpstr>
    </vt:vector>
  </TitlesOfParts>
  <Company>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Нови пословник Народне скупштине – битне одредбе са становишта борбе против корупције</dc:title>
  <dc:creator>Nemanja</dc:creator>
  <cp:lastModifiedBy>x4</cp:lastModifiedBy>
  <cp:revision>113</cp:revision>
  <dcterms:created xsi:type="dcterms:W3CDTF">2010-09-01T03:29:34Z</dcterms:created>
  <dcterms:modified xsi:type="dcterms:W3CDTF">2012-02-02T15:03:31Z</dcterms:modified>
</cp:coreProperties>
</file>